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9" r:id="rId4"/>
    <p:sldId id="257" r:id="rId5"/>
    <p:sldId id="270" r:id="rId6"/>
    <p:sldId id="265" r:id="rId7"/>
    <p:sldId id="273" r:id="rId8"/>
    <p:sldId id="272" r:id="rId9"/>
    <p:sldId id="271" r:id="rId10"/>
    <p:sldId id="264" r:id="rId11"/>
    <p:sldId id="258" r:id="rId12"/>
    <p:sldId id="275" r:id="rId13"/>
    <p:sldId id="274" r:id="rId14"/>
    <p:sldId id="259" r:id="rId15"/>
    <p:sldId id="261" r:id="rId16"/>
    <p:sldId id="277" r:id="rId17"/>
    <p:sldId id="276" r:id="rId18"/>
    <p:sldId id="260" r:id="rId19"/>
    <p:sldId id="278" r:id="rId20"/>
    <p:sldId id="268" r:id="rId21"/>
    <p:sldId id="262" r:id="rId22"/>
    <p:sldId id="266" r:id="rId23"/>
    <p:sldId id="267" r:id="rId24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5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t>07/12/2016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t>07/12/2016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t>07/12/2016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t>07/12/2016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t>07/12/2016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t>07/12/2016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t>07/12/2016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t>07/12/2016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t>07/12/2016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t>07/12/2016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t>07/12/2016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700DB3-DBF0-4086-B675-117E7A9610B8}" type="datetimeFigureOut">
              <a:rPr lang="pt-BR" smtClean="0"/>
              <a:t>07/12/2016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19D8CF-8DEC-4D9F-84EE-ADF04DFF3391}" type="slidenum">
              <a:rPr lang="pt-BR" smtClean="0"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python.org/2/howto/sockets.html" TargetMode="External"/><Relationship Id="rId2" Type="http://schemas.openxmlformats.org/officeDocument/2006/relationships/hyperlink" Target="http://wiki.python.org.br/SocketBasico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mailto:luiz767@gmail.com" TargetMode="External"/><Relationship Id="rId4" Type="http://schemas.openxmlformats.org/officeDocument/2006/relationships/hyperlink" Target="mailto:evandro@ravel.ufrj.br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BR" dirty="0" smtClean="0"/>
              <a:t>Sockets em Python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77322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Exemplo de Protocolo</a:t>
            </a:r>
            <a:endParaRPr lang="pt-B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7320" y="1854240"/>
            <a:ext cx="6350235" cy="4320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aixaDeTexto 3"/>
          <p:cNvSpPr txBox="1"/>
          <p:nvPr/>
        </p:nvSpPr>
        <p:spPr>
          <a:xfrm>
            <a:off x="1894140" y="1484908"/>
            <a:ext cx="19577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smtClean="0">
                <a:solidFill>
                  <a:srgbClr val="0070C0"/>
                </a:solidFill>
              </a:rPr>
              <a:t>Protocolo humano</a:t>
            </a:r>
            <a:endParaRPr lang="pt-BR" b="1" dirty="0">
              <a:solidFill>
                <a:srgbClr val="0070C0"/>
              </a:solidFill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4427984" y="1484784"/>
            <a:ext cx="36099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smtClean="0">
                <a:solidFill>
                  <a:srgbClr val="00B050"/>
                </a:solidFill>
              </a:rPr>
              <a:t>Protocolo de rede de computadores</a:t>
            </a:r>
            <a:endParaRPr lang="pt-BR" b="1" dirty="0">
              <a:solidFill>
                <a:srgbClr val="00B050"/>
              </a:solidFill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6444208" y="6381328"/>
            <a:ext cx="10922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Fonte: [1]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525005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/>
              <a:t>Tipos de </a:t>
            </a:r>
            <a:r>
              <a:rPr lang="pt-BR" dirty="0" smtClean="0"/>
              <a:t>comunicação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Orientada à conexão</a:t>
            </a:r>
          </a:p>
          <a:p>
            <a:pPr lvl="1"/>
            <a:endParaRPr lang="pt-BR" dirty="0" smtClean="0"/>
          </a:p>
          <a:p>
            <a:pPr lvl="1"/>
            <a:endParaRPr lang="pt-BR" dirty="0" smtClean="0"/>
          </a:p>
          <a:p>
            <a:pPr lvl="1"/>
            <a:endParaRPr lang="pt-BR" dirty="0" smtClean="0"/>
          </a:p>
          <a:p>
            <a:endParaRPr lang="pt-BR" dirty="0" smtClean="0"/>
          </a:p>
          <a:p>
            <a:r>
              <a:rPr lang="pt-BR" dirty="0" smtClean="0"/>
              <a:t>Não orientada à </a:t>
            </a:r>
            <a:r>
              <a:rPr lang="pt-BR" dirty="0" smtClean="0"/>
              <a:t>conexão</a:t>
            </a:r>
            <a:endParaRPr lang="pt-BR" dirty="0" smtClean="0"/>
          </a:p>
        </p:txBody>
      </p:sp>
    </p:spTree>
    <p:extLst>
      <p:ext uri="{BB962C8B-B14F-4D97-AF65-F5344CB8AC3E}">
        <p14:creationId xmlns:p14="http://schemas.microsoft.com/office/powerpoint/2010/main" val="385817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/>
              <a:t>Tipos de </a:t>
            </a:r>
            <a:r>
              <a:rPr lang="pt-BR" dirty="0" smtClean="0"/>
              <a:t>comunicação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Orientada à conexão</a:t>
            </a:r>
          </a:p>
          <a:p>
            <a:pPr lvl="1"/>
            <a:r>
              <a:rPr lang="pt-BR" dirty="0" smtClean="0"/>
              <a:t>Estabelece uma conexão previamente</a:t>
            </a:r>
          </a:p>
          <a:p>
            <a:pPr lvl="1"/>
            <a:r>
              <a:rPr lang="pt-BR" dirty="0" smtClean="0"/>
              <a:t>Garantia de entrega</a:t>
            </a:r>
          </a:p>
          <a:p>
            <a:pPr lvl="1"/>
            <a:r>
              <a:rPr lang="pt-BR" dirty="0" smtClean="0"/>
              <a:t>Controle de erros</a:t>
            </a:r>
            <a:endParaRPr lang="pt-BR" dirty="0"/>
          </a:p>
          <a:p>
            <a:endParaRPr lang="pt-BR" dirty="0" smtClean="0"/>
          </a:p>
          <a:p>
            <a:r>
              <a:rPr lang="pt-BR" dirty="0" smtClean="0"/>
              <a:t>Não orientada à </a:t>
            </a:r>
            <a:r>
              <a:rPr lang="pt-BR" dirty="0" smtClean="0"/>
              <a:t>conexão</a:t>
            </a:r>
            <a:endParaRPr lang="pt-BR" dirty="0" smtClean="0"/>
          </a:p>
        </p:txBody>
      </p:sp>
    </p:spTree>
    <p:extLst>
      <p:ext uri="{BB962C8B-B14F-4D97-AF65-F5344CB8AC3E}">
        <p14:creationId xmlns:p14="http://schemas.microsoft.com/office/powerpoint/2010/main" val="1665868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/>
              <a:t>Tipos de </a:t>
            </a:r>
            <a:r>
              <a:rPr lang="pt-BR" dirty="0" smtClean="0"/>
              <a:t>comunicação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Orientada à conexão</a:t>
            </a:r>
          </a:p>
          <a:p>
            <a:pPr lvl="1"/>
            <a:r>
              <a:rPr lang="pt-BR" dirty="0" smtClean="0"/>
              <a:t>Estabelece uma conexão previamente</a:t>
            </a:r>
          </a:p>
          <a:p>
            <a:pPr lvl="1"/>
            <a:r>
              <a:rPr lang="pt-BR" dirty="0" smtClean="0"/>
              <a:t>Garantia de entrega</a:t>
            </a:r>
          </a:p>
          <a:p>
            <a:pPr lvl="1"/>
            <a:r>
              <a:rPr lang="pt-BR" dirty="0" smtClean="0"/>
              <a:t>Controle de erros</a:t>
            </a:r>
            <a:endParaRPr lang="pt-BR" dirty="0"/>
          </a:p>
          <a:p>
            <a:endParaRPr lang="pt-BR" dirty="0" smtClean="0"/>
          </a:p>
          <a:p>
            <a:r>
              <a:rPr lang="pt-BR" dirty="0" smtClean="0"/>
              <a:t>Não orientada à conexão</a:t>
            </a:r>
          </a:p>
          <a:p>
            <a:pPr lvl="1"/>
            <a:r>
              <a:rPr lang="pt-BR" dirty="0" smtClean="0"/>
              <a:t>Mensagem enviada diretamente sem conexão</a:t>
            </a:r>
          </a:p>
          <a:p>
            <a:pPr lvl="1"/>
            <a:r>
              <a:rPr lang="pt-BR" dirty="0" smtClean="0"/>
              <a:t>Não há garantia de entrega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40660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Socket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Definição</a:t>
            </a:r>
          </a:p>
          <a:p>
            <a:pPr lvl="1"/>
            <a:r>
              <a:rPr lang="pt-BR" dirty="0" smtClean="0"/>
              <a:t>Endereço IP</a:t>
            </a:r>
          </a:p>
          <a:p>
            <a:pPr lvl="1"/>
            <a:r>
              <a:rPr lang="pt-BR" dirty="0" smtClean="0"/>
              <a:t>Porta de comunicação</a:t>
            </a:r>
          </a:p>
          <a:p>
            <a:pPr lvl="1"/>
            <a:r>
              <a:rPr lang="pt-BR" dirty="0" smtClean="0"/>
              <a:t>Protocolo de Transporte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46445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Protocolos de Transporte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TCP (</a:t>
            </a:r>
            <a:r>
              <a:rPr lang="pt-BR" i="1" dirty="0" err="1"/>
              <a:t>Transmission</a:t>
            </a:r>
            <a:r>
              <a:rPr lang="pt-BR" i="1" dirty="0"/>
              <a:t> </a:t>
            </a:r>
            <a:r>
              <a:rPr lang="pt-BR" i="1" dirty="0" err="1"/>
              <a:t>Control</a:t>
            </a:r>
            <a:r>
              <a:rPr lang="pt-BR" i="1" dirty="0"/>
              <a:t> </a:t>
            </a:r>
            <a:r>
              <a:rPr lang="pt-BR" i="1" dirty="0" err="1" smtClean="0"/>
              <a:t>Protocol</a:t>
            </a:r>
            <a:r>
              <a:rPr lang="pt-BR" dirty="0" smtClean="0"/>
              <a:t>)</a:t>
            </a:r>
            <a:endParaRPr lang="pt-BR" dirty="0" smtClean="0"/>
          </a:p>
          <a:p>
            <a:pPr lvl="1"/>
            <a:endParaRPr lang="pt-BR" dirty="0" smtClean="0"/>
          </a:p>
          <a:p>
            <a:pPr lvl="1"/>
            <a:endParaRPr lang="pt-BR" dirty="0" smtClean="0"/>
          </a:p>
          <a:p>
            <a:pPr lvl="1"/>
            <a:endParaRPr lang="pt-BR" dirty="0" smtClean="0"/>
          </a:p>
          <a:p>
            <a:pPr lvl="1"/>
            <a:endParaRPr lang="pt-BR" dirty="0" smtClean="0"/>
          </a:p>
          <a:p>
            <a:endParaRPr lang="pt-BR" dirty="0"/>
          </a:p>
          <a:p>
            <a:r>
              <a:rPr lang="pt-BR" dirty="0" smtClean="0"/>
              <a:t>UDP (</a:t>
            </a:r>
            <a:r>
              <a:rPr lang="pt-BR" i="1" dirty="0" err="1"/>
              <a:t>User</a:t>
            </a:r>
            <a:r>
              <a:rPr lang="pt-BR" i="1" dirty="0"/>
              <a:t> </a:t>
            </a:r>
            <a:r>
              <a:rPr lang="pt-BR" i="1" dirty="0" err="1"/>
              <a:t>Datagram</a:t>
            </a:r>
            <a:r>
              <a:rPr lang="pt-BR" i="1" dirty="0"/>
              <a:t> </a:t>
            </a:r>
            <a:r>
              <a:rPr lang="pt-BR" i="1" dirty="0" err="1" smtClean="0"/>
              <a:t>Protocol</a:t>
            </a:r>
            <a:r>
              <a:rPr lang="pt-BR" dirty="0" smtClean="0"/>
              <a:t>)</a:t>
            </a:r>
            <a:endParaRPr lang="pt-BR" dirty="0" smtClean="0"/>
          </a:p>
          <a:p>
            <a:endParaRPr lang="pt-BR" dirty="0"/>
          </a:p>
          <a:p>
            <a:pPr marL="0" indent="0">
              <a:buNone/>
            </a:pPr>
            <a:endParaRPr lang="pt-BR" dirty="0" smtClean="0"/>
          </a:p>
          <a:p>
            <a:pPr lvl="1"/>
            <a:endParaRPr lang="pt-BR" dirty="0" smtClean="0"/>
          </a:p>
        </p:txBody>
      </p:sp>
    </p:spTree>
    <p:extLst>
      <p:ext uri="{BB962C8B-B14F-4D97-AF65-F5344CB8AC3E}">
        <p14:creationId xmlns:p14="http://schemas.microsoft.com/office/powerpoint/2010/main" val="2087141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Protocolos de Transporte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TCP</a:t>
            </a:r>
          </a:p>
          <a:p>
            <a:pPr lvl="1"/>
            <a:r>
              <a:rPr lang="pt-BR" dirty="0" smtClean="0"/>
              <a:t>Orientado à conexão</a:t>
            </a:r>
          </a:p>
          <a:p>
            <a:pPr lvl="1"/>
            <a:r>
              <a:rPr lang="pt-BR" dirty="0" smtClean="0"/>
              <a:t>Controle de congestionamento</a:t>
            </a:r>
          </a:p>
          <a:p>
            <a:pPr lvl="1"/>
            <a:r>
              <a:rPr lang="pt-BR" dirty="0" smtClean="0"/>
              <a:t>Controle de fluxo</a:t>
            </a:r>
          </a:p>
          <a:p>
            <a:pPr lvl="1"/>
            <a:r>
              <a:rPr lang="pt-BR" dirty="0" smtClean="0"/>
              <a:t>Garantia de entrega</a:t>
            </a:r>
          </a:p>
          <a:p>
            <a:endParaRPr lang="pt-BR" dirty="0"/>
          </a:p>
          <a:p>
            <a:r>
              <a:rPr lang="pt-BR" dirty="0" smtClean="0"/>
              <a:t>UDP</a:t>
            </a:r>
          </a:p>
          <a:p>
            <a:endParaRPr lang="pt-BR" dirty="0"/>
          </a:p>
          <a:p>
            <a:pPr marL="0" indent="0">
              <a:buNone/>
            </a:pPr>
            <a:endParaRPr lang="pt-BR" dirty="0" smtClean="0"/>
          </a:p>
          <a:p>
            <a:pPr lvl="1"/>
            <a:endParaRPr lang="pt-BR" dirty="0" smtClean="0"/>
          </a:p>
        </p:txBody>
      </p:sp>
    </p:spTree>
    <p:extLst>
      <p:ext uri="{BB962C8B-B14F-4D97-AF65-F5344CB8AC3E}">
        <p14:creationId xmlns:p14="http://schemas.microsoft.com/office/powerpoint/2010/main" val="2076588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Protocolos de Transporte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pt-BR" dirty="0" smtClean="0"/>
              <a:t>TCP</a:t>
            </a:r>
          </a:p>
          <a:p>
            <a:pPr lvl="1"/>
            <a:r>
              <a:rPr lang="pt-BR" dirty="0" smtClean="0"/>
              <a:t>Orientado à conexão</a:t>
            </a:r>
          </a:p>
          <a:p>
            <a:pPr lvl="1"/>
            <a:r>
              <a:rPr lang="pt-BR" dirty="0" smtClean="0"/>
              <a:t>Controle de congestionamento</a:t>
            </a:r>
          </a:p>
          <a:p>
            <a:pPr lvl="1"/>
            <a:r>
              <a:rPr lang="pt-BR" dirty="0" smtClean="0"/>
              <a:t>Controle de fluxo</a:t>
            </a:r>
          </a:p>
          <a:p>
            <a:pPr lvl="1"/>
            <a:r>
              <a:rPr lang="pt-BR" dirty="0" smtClean="0"/>
              <a:t>Garantia de entrega</a:t>
            </a:r>
          </a:p>
          <a:p>
            <a:endParaRPr lang="pt-BR" dirty="0"/>
          </a:p>
          <a:p>
            <a:r>
              <a:rPr lang="pt-BR" dirty="0" smtClean="0"/>
              <a:t>UDP</a:t>
            </a:r>
          </a:p>
          <a:p>
            <a:pPr lvl="1"/>
            <a:r>
              <a:rPr lang="pt-BR" dirty="0" smtClean="0"/>
              <a:t>Não orientado à conexão</a:t>
            </a:r>
          </a:p>
          <a:p>
            <a:pPr lvl="1"/>
            <a:r>
              <a:rPr lang="pt-BR" dirty="0" smtClean="0"/>
              <a:t>Serviço de melhor esforço (</a:t>
            </a:r>
            <a:r>
              <a:rPr lang="pt-BR" i="1" dirty="0" err="1" smtClean="0"/>
              <a:t>best-effort</a:t>
            </a:r>
            <a:r>
              <a:rPr lang="pt-BR" dirty="0" smtClean="0"/>
              <a:t>)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407506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Exemplos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172777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Exemplos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UDP</a:t>
            </a:r>
            <a:endParaRPr lang="pt-BR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903" r="39373" b="50000"/>
          <a:stretch/>
        </p:blipFill>
        <p:spPr bwMode="auto">
          <a:xfrm>
            <a:off x="3059832" y="4585483"/>
            <a:ext cx="5936543" cy="22278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CaixaDeTexto 7"/>
          <p:cNvSpPr txBox="1"/>
          <p:nvPr/>
        </p:nvSpPr>
        <p:spPr>
          <a:xfrm>
            <a:off x="6915907" y="4077072"/>
            <a:ext cx="1616533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pt-BR" sz="3200" b="1" dirty="0" smtClean="0">
                <a:solidFill>
                  <a:srgbClr val="C00000"/>
                </a:solidFill>
              </a:rPr>
              <a:t>Servidor</a:t>
            </a:r>
            <a:endParaRPr lang="pt-BR" sz="3200" b="1" dirty="0">
              <a:solidFill>
                <a:srgbClr val="C00000"/>
              </a:solidFill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6" t="11733" r="40286" b="52464"/>
          <a:stretch/>
        </p:blipFill>
        <p:spPr bwMode="auto">
          <a:xfrm>
            <a:off x="702601" y="2209404"/>
            <a:ext cx="5850427" cy="2132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aixaDeTexto 4"/>
          <p:cNvSpPr txBox="1"/>
          <p:nvPr/>
        </p:nvSpPr>
        <p:spPr>
          <a:xfrm>
            <a:off x="2843808" y="1692097"/>
            <a:ext cx="1371722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pt-BR" sz="3200" b="1" dirty="0" smtClean="0">
                <a:solidFill>
                  <a:srgbClr val="C00000"/>
                </a:solidFill>
              </a:rPr>
              <a:t>Cliente</a:t>
            </a:r>
            <a:endParaRPr lang="pt-BR" sz="32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4799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Por que redes?</a:t>
            </a:r>
            <a:endParaRPr lang="pt-BR" dirty="0"/>
          </a:p>
        </p:txBody>
      </p:sp>
      <p:sp>
        <p:nvSpPr>
          <p:cNvPr id="4" name="AutoShape 2" descr="Resultado de imagem para faceboo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24030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Erro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Número da porta</a:t>
            </a:r>
          </a:p>
          <a:p>
            <a:r>
              <a:rPr lang="pt-BR" dirty="0" smtClean="0"/>
              <a:t>Endereço do host</a:t>
            </a:r>
          </a:p>
          <a:p>
            <a:endParaRPr lang="pt-BR" dirty="0"/>
          </a:p>
        </p:txBody>
      </p:sp>
      <p:sp>
        <p:nvSpPr>
          <p:cNvPr id="4" name="Retângulo 3"/>
          <p:cNvSpPr/>
          <p:nvPr/>
        </p:nvSpPr>
        <p:spPr>
          <a:xfrm>
            <a:off x="467544" y="3212976"/>
            <a:ext cx="8136903" cy="2585323"/>
          </a:xfrm>
          <a:prstGeom prst="rect">
            <a:avLst/>
          </a:prstGeom>
          <a:solidFill>
            <a:srgbClr val="FFE579"/>
          </a:solidFill>
        </p:spPr>
        <p:txBody>
          <a:bodyPr wrap="square">
            <a:spAutoFit/>
          </a:bodyPr>
          <a:lstStyle/>
          <a:p>
            <a:r>
              <a:rPr lang="pt-BR" dirty="0" err="1">
                <a:latin typeface="Courier New" panose="02070309020205020404" pitchFamily="49" charset="0"/>
                <a:cs typeface="Courier New" panose="02070309020205020404" pitchFamily="49" charset="0"/>
              </a:rPr>
              <a:t>Traceback</a:t>
            </a:r>
            <a:r>
              <a:rPr lang="pt-BR" dirty="0">
                <a:latin typeface="Courier New" panose="02070309020205020404" pitchFamily="49" charset="0"/>
                <a:cs typeface="Courier New" panose="02070309020205020404" pitchFamily="49" charset="0"/>
              </a:rPr>
              <a:t> (</a:t>
            </a:r>
            <a:r>
              <a:rPr lang="pt-BR" dirty="0" err="1">
                <a:latin typeface="Courier New" panose="02070309020205020404" pitchFamily="49" charset="0"/>
                <a:cs typeface="Courier New" panose="02070309020205020404" pitchFamily="49" charset="0"/>
              </a:rPr>
              <a:t>most</a:t>
            </a:r>
            <a:r>
              <a:rPr lang="pt-BR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pt-BR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recent</a:t>
            </a:r>
            <a:r>
              <a:rPr lang="pt-BR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pt-BR" dirty="0" err="1">
                <a:latin typeface="Courier New" panose="02070309020205020404" pitchFamily="49" charset="0"/>
                <a:cs typeface="Courier New" panose="02070309020205020404" pitchFamily="49" charset="0"/>
              </a:rPr>
              <a:t>call</a:t>
            </a:r>
            <a:r>
              <a:rPr lang="pt-BR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pt-BR" dirty="0" err="1">
                <a:latin typeface="Courier New" panose="02070309020205020404" pitchFamily="49" charset="0"/>
                <a:cs typeface="Courier New" panose="02070309020205020404" pitchFamily="49" charset="0"/>
              </a:rPr>
              <a:t>last</a:t>
            </a:r>
            <a:r>
              <a:rPr lang="pt-BR" dirty="0">
                <a:latin typeface="Courier New" panose="02070309020205020404" pitchFamily="49" charset="0"/>
                <a:cs typeface="Courier New" panose="02070309020205020404" pitchFamily="49" charset="0"/>
              </a:rPr>
              <a:t>):</a:t>
            </a:r>
          </a:p>
          <a:p>
            <a:r>
              <a:rPr lang="pt-BR" dirty="0">
                <a:latin typeface="Courier New" panose="02070309020205020404" pitchFamily="49" charset="0"/>
                <a:cs typeface="Courier New" panose="02070309020205020404" pitchFamily="49" charset="0"/>
              </a:rPr>
              <a:t>  File "G</a:t>
            </a:r>
            <a:r>
              <a:rPr lang="pt-BR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:/PythonSockets/udpServer.py</a:t>
            </a:r>
            <a:r>
              <a:rPr lang="pt-BR" dirty="0">
                <a:latin typeface="Courier New" panose="02070309020205020404" pitchFamily="49" charset="0"/>
                <a:cs typeface="Courier New" panose="02070309020205020404" pitchFamily="49" charset="0"/>
              </a:rPr>
              <a:t>", </a:t>
            </a:r>
            <a:r>
              <a:rPr lang="pt-BR" dirty="0" err="1">
                <a:latin typeface="Courier New" panose="02070309020205020404" pitchFamily="49" charset="0"/>
                <a:cs typeface="Courier New" panose="02070309020205020404" pitchFamily="49" charset="0"/>
              </a:rPr>
              <a:t>line</a:t>
            </a:r>
            <a:r>
              <a:rPr lang="pt-BR" dirty="0">
                <a:latin typeface="Courier New" panose="02070309020205020404" pitchFamily="49" charset="0"/>
                <a:cs typeface="Courier New" panose="02070309020205020404" pitchFamily="49" charset="0"/>
              </a:rPr>
              <a:t> 6, in &lt;module&gt;</a:t>
            </a:r>
          </a:p>
          <a:p>
            <a:r>
              <a:rPr lang="pt-BR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pt-BR" dirty="0" err="1">
                <a:latin typeface="Courier New" panose="02070309020205020404" pitchFamily="49" charset="0"/>
                <a:cs typeface="Courier New" panose="02070309020205020404" pitchFamily="49" charset="0"/>
              </a:rPr>
              <a:t>udp.bind</a:t>
            </a:r>
            <a:r>
              <a:rPr lang="pt-BR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pt-BR" dirty="0" err="1">
                <a:latin typeface="Courier New" panose="02070309020205020404" pitchFamily="49" charset="0"/>
                <a:cs typeface="Courier New" panose="02070309020205020404" pitchFamily="49" charset="0"/>
              </a:rPr>
              <a:t>orig</a:t>
            </a:r>
            <a:r>
              <a:rPr lang="pt-BR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r>
              <a:rPr lang="pt-BR" dirty="0">
                <a:latin typeface="Courier New" panose="02070309020205020404" pitchFamily="49" charset="0"/>
                <a:cs typeface="Courier New" panose="02070309020205020404" pitchFamily="49" charset="0"/>
              </a:rPr>
              <a:t>  File "C:\Python27\lib\socket.py", </a:t>
            </a:r>
            <a:r>
              <a:rPr lang="pt-BR" dirty="0" err="1">
                <a:latin typeface="Courier New" panose="02070309020205020404" pitchFamily="49" charset="0"/>
                <a:cs typeface="Courier New" panose="02070309020205020404" pitchFamily="49" charset="0"/>
              </a:rPr>
              <a:t>line</a:t>
            </a:r>
            <a:r>
              <a:rPr lang="pt-BR" dirty="0">
                <a:latin typeface="Courier New" panose="02070309020205020404" pitchFamily="49" charset="0"/>
                <a:cs typeface="Courier New" panose="02070309020205020404" pitchFamily="49" charset="0"/>
              </a:rPr>
              <a:t> 224, in </a:t>
            </a:r>
            <a:r>
              <a:rPr lang="pt-BR" dirty="0" err="1">
                <a:latin typeface="Courier New" panose="02070309020205020404" pitchFamily="49" charset="0"/>
                <a:cs typeface="Courier New" panose="02070309020205020404" pitchFamily="49" charset="0"/>
              </a:rPr>
              <a:t>meth</a:t>
            </a:r>
            <a:endParaRPr lang="pt-BR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pt-BR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pt-BR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return</a:t>
            </a:r>
            <a:r>
              <a:rPr lang="pt-BR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pt-BR" dirty="0" err="1">
                <a:latin typeface="Courier New" panose="02070309020205020404" pitchFamily="49" charset="0"/>
                <a:cs typeface="Courier New" panose="02070309020205020404" pitchFamily="49" charset="0"/>
              </a:rPr>
              <a:t>getattr</a:t>
            </a:r>
            <a:r>
              <a:rPr lang="pt-BR" dirty="0">
                <a:latin typeface="Courier New" panose="02070309020205020404" pitchFamily="49" charset="0"/>
                <a:cs typeface="Courier New" panose="02070309020205020404" pitchFamily="49" charset="0"/>
              </a:rPr>
              <a:t>(self._</a:t>
            </a:r>
            <a:r>
              <a:rPr lang="pt-BR" dirty="0" err="1">
                <a:latin typeface="Courier New" panose="02070309020205020404" pitchFamily="49" charset="0"/>
                <a:cs typeface="Courier New" panose="02070309020205020404" pitchFamily="49" charset="0"/>
              </a:rPr>
              <a:t>sock,name</a:t>
            </a:r>
            <a:r>
              <a:rPr lang="pt-BR" dirty="0">
                <a:latin typeface="Courier New" panose="02070309020205020404" pitchFamily="49" charset="0"/>
                <a:cs typeface="Courier New" panose="02070309020205020404" pitchFamily="49" charset="0"/>
              </a:rPr>
              <a:t>)(*</a:t>
            </a:r>
            <a:r>
              <a:rPr lang="pt-BR" dirty="0" err="1">
                <a:latin typeface="Courier New" panose="02070309020205020404" pitchFamily="49" charset="0"/>
                <a:cs typeface="Courier New" panose="02070309020205020404" pitchFamily="49" charset="0"/>
              </a:rPr>
              <a:t>args</a:t>
            </a:r>
            <a:r>
              <a:rPr lang="pt-BR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r>
              <a:rPr lang="pt-BR" dirty="0" err="1">
                <a:latin typeface="Courier New" panose="02070309020205020404" pitchFamily="49" charset="0"/>
                <a:cs typeface="Courier New" panose="02070309020205020404" pitchFamily="49" charset="0"/>
              </a:rPr>
              <a:t>error</a:t>
            </a:r>
            <a:r>
              <a:rPr lang="pt-BR" dirty="0">
                <a:latin typeface="Courier New" panose="02070309020205020404" pitchFamily="49" charset="0"/>
                <a:cs typeface="Courier New" panose="02070309020205020404" pitchFamily="49" charset="0"/>
              </a:rPr>
              <a:t>: [</a:t>
            </a:r>
            <a:r>
              <a:rPr lang="pt-BR" dirty="0" err="1">
                <a:latin typeface="Courier New" panose="02070309020205020404" pitchFamily="49" charset="0"/>
                <a:cs typeface="Courier New" panose="02070309020205020404" pitchFamily="49" charset="0"/>
              </a:rPr>
              <a:t>Errno</a:t>
            </a:r>
            <a:r>
              <a:rPr lang="pt-BR" dirty="0">
                <a:latin typeface="Courier New" panose="02070309020205020404" pitchFamily="49" charset="0"/>
                <a:cs typeface="Courier New" panose="02070309020205020404" pitchFamily="49" charset="0"/>
              </a:rPr>
              <a:t> 10048] Normalmente é permitida apenas uma utilização de cada endereço de soquete (protocolo/endereço de rede/porta)</a:t>
            </a:r>
          </a:p>
        </p:txBody>
      </p:sp>
    </p:spTree>
    <p:extLst>
      <p:ext uri="{BB962C8B-B14F-4D97-AF65-F5344CB8AC3E}">
        <p14:creationId xmlns:p14="http://schemas.microsoft.com/office/powerpoint/2010/main" val="2375168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Exemplos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TCP</a:t>
            </a:r>
            <a:endParaRPr lang="pt-BR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43" r="39207" b="46713"/>
          <a:stretch/>
        </p:blipFill>
        <p:spPr bwMode="auto">
          <a:xfrm>
            <a:off x="539552" y="2148296"/>
            <a:ext cx="5688632" cy="23608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aixaDeTexto 4"/>
          <p:cNvSpPr txBox="1"/>
          <p:nvPr/>
        </p:nvSpPr>
        <p:spPr>
          <a:xfrm>
            <a:off x="2901481" y="1628800"/>
            <a:ext cx="1371722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pt-BR" sz="3200" b="1" dirty="0" smtClean="0">
                <a:solidFill>
                  <a:srgbClr val="C00000"/>
                </a:solidFill>
              </a:rPr>
              <a:t>Cliente</a:t>
            </a:r>
            <a:endParaRPr lang="pt-BR" sz="3200" b="1" dirty="0">
              <a:solidFill>
                <a:srgbClr val="C00000"/>
              </a:solidFill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2" t="11253" r="39135" b="33233"/>
          <a:stretch/>
        </p:blipFill>
        <p:spPr bwMode="auto">
          <a:xfrm>
            <a:off x="3641437" y="3789041"/>
            <a:ext cx="5467067" cy="3024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aixaDeTexto 6"/>
          <p:cNvSpPr txBox="1"/>
          <p:nvPr/>
        </p:nvSpPr>
        <p:spPr>
          <a:xfrm>
            <a:off x="7308304" y="3356992"/>
            <a:ext cx="1616533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pt-BR" sz="3200" b="1" dirty="0" smtClean="0">
                <a:solidFill>
                  <a:srgbClr val="C00000"/>
                </a:solidFill>
              </a:rPr>
              <a:t>Servidor</a:t>
            </a:r>
            <a:endParaRPr lang="pt-BR" sz="32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0692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-99392"/>
            <a:ext cx="8229600" cy="1143000"/>
          </a:xfrm>
        </p:spPr>
        <p:txBody>
          <a:bodyPr/>
          <a:lstStyle/>
          <a:p>
            <a:r>
              <a:rPr lang="pt-BR" dirty="0" smtClean="0"/>
              <a:t>Exemplos</a:t>
            </a:r>
            <a:endParaRPr lang="pt-BR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7" t="11367" r="51990" b="8992"/>
          <a:stretch/>
        </p:blipFill>
        <p:spPr bwMode="auto">
          <a:xfrm>
            <a:off x="715144" y="848293"/>
            <a:ext cx="5945088" cy="60097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aixaDeTexto 3"/>
          <p:cNvSpPr txBox="1"/>
          <p:nvPr/>
        </p:nvSpPr>
        <p:spPr>
          <a:xfrm>
            <a:off x="6464186" y="3039343"/>
            <a:ext cx="2356286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>
            <a:defPPr>
              <a:defRPr lang="pt-BR"/>
            </a:defPPr>
            <a:lvl1pPr>
              <a:defRPr b="1">
                <a:solidFill>
                  <a:srgbClr val="C00000"/>
                </a:solidFill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pt-BR" sz="2400" dirty="0"/>
              <a:t>TCP com Threads</a:t>
            </a:r>
          </a:p>
        </p:txBody>
      </p:sp>
    </p:spTree>
    <p:extLst>
      <p:ext uri="{BB962C8B-B14F-4D97-AF65-F5344CB8AC3E}">
        <p14:creationId xmlns:p14="http://schemas.microsoft.com/office/powerpoint/2010/main" val="2449282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Referências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800" dirty="0"/>
              <a:t>Kurose, Jim, Keith </a:t>
            </a:r>
            <a:r>
              <a:rPr lang="en-US" sz="2800" dirty="0" smtClean="0"/>
              <a:t>Ross. </a:t>
            </a:r>
            <a:r>
              <a:rPr lang="en-US" sz="2800" dirty="0" err="1" smtClean="0"/>
              <a:t>Redes</a:t>
            </a:r>
            <a:r>
              <a:rPr lang="en-US" sz="2800" dirty="0" smtClean="0"/>
              <a:t> de </a:t>
            </a:r>
            <a:r>
              <a:rPr lang="en-US" sz="2800" dirty="0" err="1" smtClean="0"/>
              <a:t>computadores</a:t>
            </a:r>
            <a:r>
              <a:rPr lang="en-US" sz="2800" dirty="0" smtClean="0"/>
              <a:t> e a Internet: Uma </a:t>
            </a:r>
            <a:r>
              <a:rPr lang="en-US" sz="2800" dirty="0" err="1" smtClean="0"/>
              <a:t>abordagem</a:t>
            </a:r>
            <a:r>
              <a:rPr lang="en-US" sz="2800" dirty="0" smtClean="0"/>
              <a:t> Top-Down. 5ª </a:t>
            </a:r>
            <a:r>
              <a:rPr lang="en-US" sz="2800" dirty="0" err="1"/>
              <a:t>E</a:t>
            </a:r>
            <a:r>
              <a:rPr lang="en-US" sz="2800" dirty="0" err="1" smtClean="0"/>
              <a:t>dição</a:t>
            </a:r>
            <a:r>
              <a:rPr lang="en-US" sz="2800" dirty="0" smtClean="0"/>
              <a:t>. Addison-Wesley</a:t>
            </a:r>
          </a:p>
          <a:p>
            <a:pPr marL="514350" indent="-514350">
              <a:buFont typeface="+mj-lt"/>
              <a:buAutoNum type="arabicPeriod"/>
            </a:pPr>
            <a:r>
              <a:rPr lang="pt-BR" sz="2800" dirty="0">
                <a:hlinkClick r:id="rId2"/>
              </a:rPr>
              <a:t>http://</a:t>
            </a:r>
            <a:r>
              <a:rPr lang="pt-BR" sz="2800" dirty="0" smtClean="0">
                <a:hlinkClick r:id="rId2"/>
              </a:rPr>
              <a:t>wiki.python.org.br/SocketBasico</a:t>
            </a:r>
            <a:endParaRPr lang="pt-BR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pt-BR" sz="2800" dirty="0">
                <a:hlinkClick r:id="rId3"/>
              </a:rPr>
              <a:t>https://</a:t>
            </a:r>
            <a:r>
              <a:rPr lang="pt-BR" sz="2800" dirty="0" smtClean="0">
                <a:hlinkClick r:id="rId3"/>
              </a:rPr>
              <a:t>docs.python.org/2/howto/sockets.html</a:t>
            </a:r>
            <a:endParaRPr lang="pt-BR" sz="2800" dirty="0" smtClean="0"/>
          </a:p>
          <a:p>
            <a:pPr marL="514350" indent="-514350">
              <a:buFont typeface="+mj-lt"/>
              <a:buAutoNum type="arabicPeriod"/>
            </a:pPr>
            <a:endParaRPr lang="pt-BR" sz="2800" dirty="0"/>
          </a:p>
        </p:txBody>
      </p:sp>
      <p:sp>
        <p:nvSpPr>
          <p:cNvPr id="4" name="CaixaDeTexto 3"/>
          <p:cNvSpPr txBox="1"/>
          <p:nvPr/>
        </p:nvSpPr>
        <p:spPr>
          <a:xfrm>
            <a:off x="2411760" y="5229200"/>
            <a:ext cx="429778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dirty="0" smtClean="0"/>
              <a:t>Evandro Luiz Cardoso Macedo</a:t>
            </a:r>
          </a:p>
          <a:p>
            <a:pPr algn="ctr"/>
            <a:r>
              <a:rPr lang="pt-BR" dirty="0" smtClean="0">
                <a:hlinkClick r:id="rId4"/>
              </a:rPr>
              <a:t>evandro@ravel.ufrj.br</a:t>
            </a:r>
            <a:r>
              <a:rPr lang="pt-BR" dirty="0" smtClean="0"/>
              <a:t> / </a:t>
            </a:r>
            <a:r>
              <a:rPr lang="pt-BR" dirty="0" smtClean="0">
                <a:hlinkClick r:id="rId5"/>
              </a:rPr>
              <a:t>luiz767@gmail.com</a:t>
            </a:r>
            <a:endParaRPr lang="pt-BR" dirty="0" smtClean="0"/>
          </a:p>
          <a:p>
            <a:pPr algn="ctr"/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116314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Por que redes?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Aplicações distribuídas</a:t>
            </a:r>
          </a:p>
          <a:p>
            <a:r>
              <a:rPr lang="pt-BR" dirty="0" smtClean="0"/>
              <a:t>Interativas</a:t>
            </a:r>
          </a:p>
          <a:p>
            <a:endParaRPr lang="pt-BR" dirty="0"/>
          </a:p>
        </p:txBody>
      </p:sp>
      <p:sp>
        <p:nvSpPr>
          <p:cNvPr id="4" name="AutoShape 2" descr="Resultado de imagem para faceboo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1033" name="Picture 9" descr="Resultado de imagem para redes sociai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140968"/>
            <a:ext cx="7620000" cy="333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6104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Básico de Redes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Componentes da comunicação</a:t>
            </a:r>
          </a:p>
        </p:txBody>
      </p:sp>
    </p:spTree>
    <p:extLst>
      <p:ext uri="{BB962C8B-B14F-4D97-AF65-F5344CB8AC3E}">
        <p14:creationId xmlns:p14="http://schemas.microsoft.com/office/powerpoint/2010/main" val="3029203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Básico de Redes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Componentes da comunicação</a:t>
            </a:r>
          </a:p>
        </p:txBody>
      </p:sp>
      <p:sp>
        <p:nvSpPr>
          <p:cNvPr id="4" name="Retângulo 3"/>
          <p:cNvSpPr/>
          <p:nvPr/>
        </p:nvSpPr>
        <p:spPr>
          <a:xfrm>
            <a:off x="971600" y="3903984"/>
            <a:ext cx="1872208" cy="79275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sz="2400" b="1" dirty="0" smtClean="0">
                <a:solidFill>
                  <a:srgbClr val="0070C0"/>
                </a:solidFill>
              </a:rPr>
              <a:t>Emissor</a:t>
            </a:r>
            <a:endParaRPr lang="pt-BR" sz="2400" b="1" dirty="0">
              <a:solidFill>
                <a:srgbClr val="0070C0"/>
              </a:solidFill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6372200" y="3910076"/>
            <a:ext cx="1872208" cy="792759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sz="2400" b="1" dirty="0" smtClean="0">
                <a:solidFill>
                  <a:srgbClr val="00B050"/>
                </a:solidFill>
              </a:rPr>
              <a:t>Receptor</a:t>
            </a:r>
            <a:endParaRPr lang="pt-BR" sz="2400" b="1" dirty="0">
              <a:solidFill>
                <a:srgbClr val="00B050"/>
              </a:solidFill>
            </a:endParaRPr>
          </a:p>
        </p:txBody>
      </p:sp>
      <p:cxnSp>
        <p:nvCxnSpPr>
          <p:cNvPr id="7" name="Conector reto 6"/>
          <p:cNvCxnSpPr/>
          <p:nvPr/>
        </p:nvCxnSpPr>
        <p:spPr>
          <a:xfrm>
            <a:off x="2843808" y="4048672"/>
            <a:ext cx="352839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aixaDeTexto 8"/>
          <p:cNvSpPr txBox="1"/>
          <p:nvPr/>
        </p:nvSpPr>
        <p:spPr>
          <a:xfrm>
            <a:off x="2782087" y="3031141"/>
            <a:ext cx="38884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/>
              <a:t>Meio de comunicação (canal)</a:t>
            </a:r>
            <a:endParaRPr lang="pt-BR" sz="2400" b="1" dirty="0"/>
          </a:p>
        </p:txBody>
      </p:sp>
      <p:sp>
        <p:nvSpPr>
          <p:cNvPr id="10" name="Paralelogramo 9"/>
          <p:cNvSpPr/>
          <p:nvPr/>
        </p:nvSpPr>
        <p:spPr>
          <a:xfrm>
            <a:off x="3656470" y="4137650"/>
            <a:ext cx="2139666" cy="317103"/>
          </a:xfrm>
          <a:prstGeom prst="parallelogram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sz="2400" b="1" dirty="0" smtClean="0">
                <a:solidFill>
                  <a:srgbClr val="C00000"/>
                </a:solidFill>
              </a:rPr>
              <a:t>Mensagem</a:t>
            </a:r>
            <a:endParaRPr lang="pt-BR" sz="2400" b="1" dirty="0">
              <a:solidFill>
                <a:srgbClr val="C00000"/>
              </a:solidFill>
            </a:endParaRPr>
          </a:p>
        </p:txBody>
      </p:sp>
      <p:cxnSp>
        <p:nvCxnSpPr>
          <p:cNvPr id="17" name="Conector reto 16"/>
          <p:cNvCxnSpPr/>
          <p:nvPr/>
        </p:nvCxnSpPr>
        <p:spPr>
          <a:xfrm>
            <a:off x="2843808" y="4552728"/>
            <a:ext cx="352839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Seta para baixo 19"/>
          <p:cNvSpPr/>
          <p:nvPr/>
        </p:nvSpPr>
        <p:spPr>
          <a:xfrm>
            <a:off x="4535996" y="3544616"/>
            <a:ext cx="144016" cy="36546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77241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Básico de Redes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O que é um </a:t>
            </a:r>
            <a:r>
              <a:rPr lang="pt-BR" i="1" dirty="0"/>
              <a:t>protocolo</a:t>
            </a:r>
            <a:r>
              <a:rPr lang="pt-BR" dirty="0" smtClean="0"/>
              <a:t>?</a:t>
            </a:r>
            <a:endParaRPr lang="pt-BR" dirty="0" smtClean="0"/>
          </a:p>
        </p:txBody>
      </p:sp>
    </p:spTree>
    <p:extLst>
      <p:ext uri="{BB962C8B-B14F-4D97-AF65-F5344CB8AC3E}">
        <p14:creationId xmlns:p14="http://schemas.microsoft.com/office/powerpoint/2010/main" val="1854024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Básico de Redes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O que é um </a:t>
            </a:r>
            <a:r>
              <a:rPr lang="pt-BR" i="1" dirty="0"/>
              <a:t>protocolo</a:t>
            </a:r>
            <a:r>
              <a:rPr lang="pt-BR" dirty="0" smtClean="0"/>
              <a:t>?</a:t>
            </a:r>
          </a:p>
          <a:p>
            <a:pPr lvl="1"/>
            <a:r>
              <a:rPr lang="pt-BR" dirty="0" smtClean="0"/>
              <a:t>São as </a:t>
            </a:r>
            <a:r>
              <a:rPr lang="pt-BR" dirty="0" smtClean="0">
                <a:solidFill>
                  <a:srgbClr val="00B050"/>
                </a:solidFill>
              </a:rPr>
              <a:t>regras</a:t>
            </a:r>
            <a:r>
              <a:rPr lang="pt-BR" dirty="0" smtClean="0"/>
              <a:t> de funcionamento de uma </a:t>
            </a:r>
            <a:r>
              <a:rPr lang="pt-BR" dirty="0" smtClean="0"/>
              <a:t>comunicação</a:t>
            </a:r>
            <a:endParaRPr lang="pt-BR" dirty="0" smtClean="0"/>
          </a:p>
        </p:txBody>
      </p:sp>
    </p:spTree>
    <p:extLst>
      <p:ext uri="{BB962C8B-B14F-4D97-AF65-F5344CB8AC3E}">
        <p14:creationId xmlns:p14="http://schemas.microsoft.com/office/powerpoint/2010/main" val="3462616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Básico de Redes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O que é um </a:t>
            </a:r>
            <a:r>
              <a:rPr lang="pt-BR" i="1" dirty="0"/>
              <a:t>protocolo</a:t>
            </a:r>
            <a:r>
              <a:rPr lang="pt-BR" dirty="0" smtClean="0"/>
              <a:t>?</a:t>
            </a:r>
          </a:p>
          <a:p>
            <a:pPr lvl="1"/>
            <a:r>
              <a:rPr lang="pt-BR" dirty="0" smtClean="0"/>
              <a:t>São as </a:t>
            </a:r>
            <a:r>
              <a:rPr lang="pt-BR" dirty="0" smtClean="0">
                <a:solidFill>
                  <a:srgbClr val="00B050"/>
                </a:solidFill>
              </a:rPr>
              <a:t>regras</a:t>
            </a:r>
            <a:r>
              <a:rPr lang="pt-BR" dirty="0" smtClean="0"/>
              <a:t> de funcionamento de uma comunicação</a:t>
            </a:r>
          </a:p>
          <a:p>
            <a:pPr lvl="1"/>
            <a:r>
              <a:rPr lang="pt-BR" dirty="0" smtClean="0"/>
              <a:t>Define o </a:t>
            </a:r>
            <a:r>
              <a:rPr lang="pt-BR" b="1" dirty="0" smtClean="0"/>
              <a:t>formato</a:t>
            </a:r>
            <a:r>
              <a:rPr lang="pt-BR" dirty="0" smtClean="0"/>
              <a:t> e a </a:t>
            </a:r>
            <a:r>
              <a:rPr lang="pt-BR" b="1" dirty="0" smtClean="0"/>
              <a:t>ordem</a:t>
            </a:r>
            <a:r>
              <a:rPr lang="pt-BR" dirty="0" smtClean="0"/>
              <a:t> das </a:t>
            </a:r>
            <a:r>
              <a:rPr lang="pt-BR" dirty="0" smtClean="0"/>
              <a:t>mensagens</a:t>
            </a:r>
            <a:endParaRPr lang="pt-BR" dirty="0" smtClean="0"/>
          </a:p>
        </p:txBody>
      </p:sp>
    </p:spTree>
    <p:extLst>
      <p:ext uri="{BB962C8B-B14F-4D97-AF65-F5344CB8AC3E}">
        <p14:creationId xmlns:p14="http://schemas.microsoft.com/office/powerpoint/2010/main" val="504171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Básico de Redes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O que é um </a:t>
            </a:r>
            <a:r>
              <a:rPr lang="pt-BR" i="1" dirty="0"/>
              <a:t>protocolo</a:t>
            </a:r>
            <a:r>
              <a:rPr lang="pt-BR" dirty="0" smtClean="0"/>
              <a:t>?</a:t>
            </a:r>
          </a:p>
          <a:p>
            <a:pPr lvl="1"/>
            <a:r>
              <a:rPr lang="pt-BR" dirty="0" smtClean="0"/>
              <a:t>São as </a:t>
            </a:r>
            <a:r>
              <a:rPr lang="pt-BR" dirty="0" smtClean="0">
                <a:solidFill>
                  <a:srgbClr val="00B050"/>
                </a:solidFill>
              </a:rPr>
              <a:t>regras</a:t>
            </a:r>
            <a:r>
              <a:rPr lang="pt-BR" dirty="0" smtClean="0"/>
              <a:t> de funcionamento de uma comunicação</a:t>
            </a:r>
          </a:p>
          <a:p>
            <a:pPr lvl="1"/>
            <a:r>
              <a:rPr lang="pt-BR" dirty="0" smtClean="0"/>
              <a:t>Define o </a:t>
            </a:r>
            <a:r>
              <a:rPr lang="pt-BR" b="1" dirty="0" smtClean="0"/>
              <a:t>formato</a:t>
            </a:r>
            <a:r>
              <a:rPr lang="pt-BR" dirty="0" smtClean="0"/>
              <a:t> e a </a:t>
            </a:r>
            <a:r>
              <a:rPr lang="pt-BR" b="1" dirty="0" smtClean="0"/>
              <a:t>ordem</a:t>
            </a:r>
            <a:r>
              <a:rPr lang="pt-BR" dirty="0" smtClean="0"/>
              <a:t> das mensagens</a:t>
            </a:r>
          </a:p>
          <a:p>
            <a:pPr lvl="1"/>
            <a:r>
              <a:rPr lang="pt-BR" dirty="0" smtClean="0"/>
              <a:t>Define </a:t>
            </a:r>
            <a:r>
              <a:rPr lang="pt-BR" dirty="0" smtClean="0">
                <a:solidFill>
                  <a:schemeClr val="accent5">
                    <a:lumMod val="75000"/>
                  </a:schemeClr>
                </a:solidFill>
              </a:rPr>
              <a:t>o que fazer</a:t>
            </a:r>
            <a:r>
              <a:rPr lang="pt-BR" dirty="0" smtClean="0"/>
              <a:t> com as mensagens (ou ausência delas)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881778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832</TotalTime>
  <Words>390</Words>
  <Application>Microsoft Office PowerPoint</Application>
  <PresentationFormat>Apresentação na tela (4:3)</PresentationFormat>
  <Paragraphs>113</Paragraphs>
  <Slides>23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23</vt:i4>
      </vt:variant>
    </vt:vector>
  </HeadingPairs>
  <TitlesOfParts>
    <vt:vector size="24" baseType="lpstr">
      <vt:lpstr>Tema do Office</vt:lpstr>
      <vt:lpstr>Sockets em Python</vt:lpstr>
      <vt:lpstr>Por que redes?</vt:lpstr>
      <vt:lpstr>Por que redes?</vt:lpstr>
      <vt:lpstr>Básico de Redes</vt:lpstr>
      <vt:lpstr>Básico de Redes</vt:lpstr>
      <vt:lpstr>Básico de Redes</vt:lpstr>
      <vt:lpstr>Básico de Redes</vt:lpstr>
      <vt:lpstr>Básico de Redes</vt:lpstr>
      <vt:lpstr>Básico de Redes</vt:lpstr>
      <vt:lpstr>Exemplo de Protocolo</vt:lpstr>
      <vt:lpstr>Tipos de comunicação</vt:lpstr>
      <vt:lpstr>Tipos de comunicação</vt:lpstr>
      <vt:lpstr>Tipos de comunicação</vt:lpstr>
      <vt:lpstr>Socket</vt:lpstr>
      <vt:lpstr>Protocolos de Transporte</vt:lpstr>
      <vt:lpstr>Protocolos de Transporte</vt:lpstr>
      <vt:lpstr>Protocolos de Transporte</vt:lpstr>
      <vt:lpstr>Exemplos</vt:lpstr>
      <vt:lpstr>Exemplos</vt:lpstr>
      <vt:lpstr>Erro</vt:lpstr>
      <vt:lpstr>Exemplos</vt:lpstr>
      <vt:lpstr>Exemplos</vt:lpstr>
      <vt:lpstr>Referências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Evandro</dc:creator>
  <cp:lastModifiedBy>Evandro</cp:lastModifiedBy>
  <cp:revision>20</cp:revision>
  <dcterms:created xsi:type="dcterms:W3CDTF">2016-12-03T16:14:54Z</dcterms:created>
  <dcterms:modified xsi:type="dcterms:W3CDTF">2016-12-07T02:57:00Z</dcterms:modified>
</cp:coreProperties>
</file>